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</p:sldMasterIdLst>
  <p:notesMasterIdLst>
    <p:notesMasterId r:id="rId20"/>
  </p:notesMasterIdLst>
  <p:handoutMasterIdLst>
    <p:handoutMasterId r:id="rId21"/>
  </p:handoutMasterIdLst>
  <p:sldIdLst>
    <p:sldId id="322" r:id="rId5"/>
    <p:sldId id="258" r:id="rId6"/>
    <p:sldId id="259" r:id="rId7"/>
    <p:sldId id="260" r:id="rId8"/>
    <p:sldId id="261" r:id="rId9"/>
    <p:sldId id="312" r:id="rId10"/>
    <p:sldId id="263" r:id="rId11"/>
    <p:sldId id="316" r:id="rId12"/>
    <p:sldId id="313" r:id="rId13"/>
    <p:sldId id="314" r:id="rId14"/>
    <p:sldId id="317" r:id="rId15"/>
    <p:sldId id="318" r:id="rId16"/>
    <p:sldId id="319" r:id="rId17"/>
    <p:sldId id="320" r:id="rId18"/>
    <p:sldId id="32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59BEA-82BC-4476-91F2-380E77DBAD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DE9C3-2AB8-44E5-BCFE-5DD42DFC5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7858F-6309-4F09-BEA0-6CBF97E55806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971B-9BC3-41DB-91DC-F03F5C808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0720E-F4E2-435B-A885-9194BA3026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8AE00-5498-4F06-8655-F21703489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53C5D-CD12-6D4C-A980-0612968271E2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167F0-0840-1348-BFE4-C6298BBC06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0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b00bed9c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b00bed9c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5b00bed9cb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5b00bed9cb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b00bed9c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b00bed9c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b00bed9cb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5b00bed9cb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b00bed9c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b00bed9cb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b00bed9cb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b00bed9cb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b00bed9c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b00bed9c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b00bed9c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b00bed9c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b00bed9c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b00bed9c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b00bed9c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b00bed9c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phone 13 chipser is Apple A15 Bionic ,mursalin will present next slide from here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b00bed9c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b00bed9c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b00bed9c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b00bed9c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b00bed9c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b00bed9c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b00bed9c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b00bed9c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8560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1780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1624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 layout 3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13"/>
          <p:cNvSpPr/>
          <p:nvPr/>
        </p:nvSpPr>
        <p:spPr>
          <a:xfrm>
            <a:off x="2022249" y="1965195"/>
            <a:ext cx="64400" cy="292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2433233" y="1965200"/>
            <a:ext cx="8329200" cy="29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7035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 layout 5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14"/>
          <p:cNvSpPr/>
          <p:nvPr/>
        </p:nvSpPr>
        <p:spPr>
          <a:xfrm>
            <a:off x="6716667" y="1001400"/>
            <a:ext cx="4855200" cy="4855200"/>
          </a:xfrm>
          <a:prstGeom prst="rect">
            <a:avLst/>
          </a:prstGeom>
          <a:noFill/>
          <a:ln w="762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897267" y="1231600"/>
            <a:ext cx="4494000" cy="439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2400">
                <a:solidFill>
                  <a:srgbClr val="FFFFFF"/>
                </a:solidFill>
              </a:defRPr>
            </a:lvl1pPr>
            <a:lvl2pPr marL="1219170" lvl="1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867">
                <a:solidFill>
                  <a:srgbClr val="FFFFFF"/>
                </a:solidFill>
              </a:defRPr>
            </a:lvl2pPr>
            <a:lvl3pPr marL="1828754" lvl="2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867">
                <a:solidFill>
                  <a:srgbClr val="FFFFFF"/>
                </a:solidFill>
              </a:defRPr>
            </a:lvl3pPr>
            <a:lvl4pPr marL="2438339" lvl="3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4pPr>
            <a:lvl5pPr marL="3047924" lvl="4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867">
                <a:solidFill>
                  <a:srgbClr val="FFFFFF"/>
                </a:solidFill>
              </a:defRPr>
            </a:lvl5pPr>
            <a:lvl6pPr marL="3657509" lvl="5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867">
                <a:solidFill>
                  <a:srgbClr val="FFFFFF"/>
                </a:solidFill>
              </a:defRPr>
            </a:lvl6pPr>
            <a:lvl7pPr marL="4267093" lvl="6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7pPr>
            <a:lvl8pPr marL="4876678" lvl="7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867">
                <a:solidFill>
                  <a:srgbClr val="FFFFFF"/>
                </a:solidFill>
              </a:defRPr>
            </a:lvl8pPr>
            <a:lvl9pPr marL="5486263" lvl="8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8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2633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72000">
                <a:srgbClr val="D6D6D6"/>
              </a:gs>
              <a:gs pos="85000">
                <a:srgbClr val="D6D6D6"/>
              </a:gs>
              <a:gs pos="100000">
                <a:srgbClr val="E3E3E3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15"/>
          <p:cNvSpPr/>
          <p:nvPr/>
        </p:nvSpPr>
        <p:spPr>
          <a:xfrm>
            <a:off x="2022249" y="1965195"/>
            <a:ext cx="64400" cy="2927600"/>
          </a:xfrm>
          <a:prstGeom prst="rect">
            <a:avLst/>
          </a:prstGeom>
          <a:solidFill>
            <a:srgbClr val="EE221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2433233" y="1965200"/>
            <a:ext cx="8329200" cy="29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None/>
              <a:defRPr sz="48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61616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0790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7" name="Google Shape;67;p16"/>
          <p:cNvCxnSpPr/>
          <p:nvPr/>
        </p:nvCxnSpPr>
        <p:spPr>
          <a:xfrm>
            <a:off x="4391600" y="1724600"/>
            <a:ext cx="3408800" cy="3408800"/>
          </a:xfrm>
          <a:prstGeom prst="straightConnector1">
            <a:avLst/>
          </a:prstGeom>
          <a:noFill/>
          <a:ln w="9525" cap="flat" cmpd="sng">
            <a:solidFill>
              <a:srgbClr val="F6F2D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415600" y="2443800"/>
            <a:ext cx="11349600" cy="1970400"/>
          </a:xfrm>
          <a:prstGeom prst="rect">
            <a:avLst/>
          </a:prstGeom>
          <a:solidFill>
            <a:srgbClr val="424E56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6703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664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272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56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7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374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309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3773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240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61345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7.jp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7.jp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B114-1811-4562-A76D-7A12EE23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ARM: Global Market</a:t>
            </a:r>
          </a:p>
        </p:txBody>
      </p:sp>
    </p:spTree>
    <p:extLst>
      <p:ext uri="{BB962C8B-B14F-4D97-AF65-F5344CB8AC3E}">
        <p14:creationId xmlns:p14="http://schemas.microsoft.com/office/powerpoint/2010/main" val="3051255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1228400" y="288567"/>
            <a:ext cx="1288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sz="3467" b="1">
                <a:latin typeface="Cambria"/>
                <a:ea typeface="Cambria"/>
                <a:cs typeface="Cambria"/>
                <a:sym typeface="Cambria"/>
              </a:rPr>
              <a:t>     Vision</a:t>
            </a:r>
            <a:endParaRPr sz="3467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517200" y="1292367"/>
            <a:ext cx="75016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219170" indent="-541853" defTabSz="1219170">
              <a:buClr>
                <a:srgbClr val="073763"/>
              </a:buClr>
              <a:buSzPts val="2800"/>
              <a:buFont typeface="Cambria"/>
              <a:buChar char="●"/>
            </a:pPr>
            <a:r>
              <a:rPr lang="en" sz="3733" b="1" kern="0">
                <a:solidFill>
                  <a:srgbClr val="073763"/>
                </a:solidFill>
                <a:latin typeface="Cambria"/>
                <a:ea typeface="Cambria"/>
                <a:cs typeface="Cambria"/>
                <a:sym typeface="Cambria"/>
              </a:rPr>
              <a:t>Trend is changing</a:t>
            </a:r>
            <a:endParaRPr sz="3733" b="1" kern="0">
              <a:solidFill>
                <a:srgbClr val="07376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219170" indent="-541853" defTabSz="1219170">
              <a:buClr>
                <a:srgbClr val="073763"/>
              </a:buClr>
              <a:buSzPts val="2800"/>
              <a:buFont typeface="Cambria"/>
              <a:buChar char="●"/>
            </a:pPr>
            <a:r>
              <a:rPr lang="en" sz="3733" b="1" kern="0">
                <a:solidFill>
                  <a:srgbClr val="073763"/>
                </a:solidFill>
                <a:latin typeface="Cambria"/>
                <a:ea typeface="Cambria"/>
                <a:cs typeface="Cambria"/>
                <a:sym typeface="Cambria"/>
              </a:rPr>
              <a:t>We have to change ourself</a:t>
            </a:r>
            <a:endParaRPr sz="3733" b="1" kern="0">
              <a:solidFill>
                <a:srgbClr val="07376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00" y="3994267"/>
            <a:ext cx="3994672" cy="237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/>
        </p:nvSpPr>
        <p:spPr>
          <a:xfrm>
            <a:off x="1183000" y="6368067"/>
            <a:ext cx="321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Figure-MCU Market Share[6]</a:t>
            </a:r>
            <a:endParaRPr sz="1067" kern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5068" y="3843853"/>
            <a:ext cx="3994665" cy="237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7787200" y="6368067"/>
            <a:ext cx="33504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Figure-MCU Market Share[7]</a:t>
            </a:r>
            <a:endParaRPr sz="1067" kern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10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0334" y="400468"/>
            <a:ext cx="3994668" cy="271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799984">
            <a:off x="242334" y="272704"/>
            <a:ext cx="1414133" cy="109376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517200" y="3031767"/>
            <a:ext cx="1288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1100"/>
            </a:pPr>
            <a:r>
              <a:rPr lang="en" sz="3467" b="1">
                <a:latin typeface="Cambria"/>
                <a:ea typeface="Cambria"/>
                <a:cs typeface="Cambria"/>
                <a:sym typeface="Cambria"/>
              </a:rPr>
              <a:t>Career Opportunity</a:t>
            </a:r>
            <a:endParaRPr sz="3467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CC67B-639C-486E-8333-3470909865EF}"/>
              </a:ext>
            </a:extLst>
          </p:cNvPr>
          <p:cNvSpPr txBox="1"/>
          <p:nvPr/>
        </p:nvSpPr>
        <p:spPr>
          <a:xfrm>
            <a:off x="5088608" y="64657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>
            <a:spLocks noGrp="1"/>
          </p:cNvSpPr>
          <p:nvPr>
            <p:ph type="title"/>
          </p:nvPr>
        </p:nvSpPr>
        <p:spPr>
          <a:xfrm>
            <a:off x="923600" y="186967"/>
            <a:ext cx="1288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sz="3467" b="1">
                <a:latin typeface="Cambria"/>
                <a:ea typeface="Cambria"/>
                <a:cs typeface="Cambria"/>
                <a:sym typeface="Cambria"/>
              </a:rPr>
              <a:t>     Categories of MCU</a:t>
            </a:r>
            <a:endParaRPr sz="3467"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1" y="1669967"/>
            <a:ext cx="6217033" cy="453433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11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7270" y="234667"/>
            <a:ext cx="2042500" cy="16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750" y="1631272"/>
            <a:ext cx="1151887" cy="58488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/>
          <p:nvPr/>
        </p:nvSpPr>
        <p:spPr>
          <a:xfrm>
            <a:off x="7210563" y="2255577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Figure-STM32F103C8T6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7436" y="2749837"/>
            <a:ext cx="1079905" cy="58488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8631257" y="3373176"/>
            <a:ext cx="1312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Figure-ATmega328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5" name="Google Shape;33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33741" y="2668401"/>
            <a:ext cx="1132216" cy="6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10143717" y="3373176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PIC16F877A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1956" y="2809756"/>
            <a:ext cx="850643" cy="66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/>
          <p:nvPr/>
        </p:nvSpPr>
        <p:spPr>
          <a:xfrm>
            <a:off x="7071147" y="3474776"/>
            <a:ext cx="1312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Attiny85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39" name="Google Shape;339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62199" y="4132810"/>
            <a:ext cx="1210748" cy="6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/>
        </p:nvSpPr>
        <p:spPr>
          <a:xfrm>
            <a:off x="8711444" y="4795577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MSP430G2452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37150" y="4115948"/>
            <a:ext cx="1210753" cy="5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10186387" y="4661028"/>
            <a:ext cx="1312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ESP8266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4841" y="4213716"/>
            <a:ext cx="850643" cy="6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/>
        </p:nvSpPr>
        <p:spPr>
          <a:xfrm>
            <a:off x="7004032" y="4864229"/>
            <a:ext cx="1312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ESP32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71796" y="5432916"/>
            <a:ext cx="850643" cy="6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>
            <a:off x="10216075" y="5981828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ATMEGA32U4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7" name="Google Shape;347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74420" y="5372030"/>
            <a:ext cx="995573" cy="58488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 txBox="1"/>
          <p:nvPr/>
        </p:nvSpPr>
        <p:spPr>
          <a:xfrm>
            <a:off x="8540988" y="6083428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ATMEGA32U4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49" name="Google Shape;349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12244" y="5402988"/>
            <a:ext cx="1059477" cy="72615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/>
        </p:nvSpPr>
        <p:spPr>
          <a:xfrm>
            <a:off x="7098788" y="6083428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NXP LPC1768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151696" y="6215334"/>
            <a:ext cx="850800" cy="6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</a:pPr>
            <a:r>
              <a:rPr lang="en" sz="12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[3]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9701" y="92701"/>
            <a:ext cx="1151900" cy="11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841913-BD97-4EE8-9BED-AD8906E72232}"/>
              </a:ext>
            </a:extLst>
          </p:cNvPr>
          <p:cNvSpPr txBox="1"/>
          <p:nvPr/>
        </p:nvSpPr>
        <p:spPr>
          <a:xfrm>
            <a:off x="2608889" y="644500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923600" y="186967"/>
            <a:ext cx="1288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sz="3467" b="1">
                <a:latin typeface="Cambria"/>
                <a:ea typeface="Cambria"/>
                <a:cs typeface="Cambria"/>
                <a:sym typeface="Cambria"/>
              </a:rPr>
              <a:t>     Categories of MCU</a:t>
            </a:r>
            <a:endParaRPr sz="3467" b="1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1" y="1669967"/>
            <a:ext cx="6217033" cy="4534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0" name="Google Shape;36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7270" y="234667"/>
            <a:ext cx="2042500" cy="16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0750" y="1631272"/>
            <a:ext cx="1151887" cy="58488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 txBox="1"/>
          <p:nvPr/>
        </p:nvSpPr>
        <p:spPr>
          <a:xfrm>
            <a:off x="7210563" y="2255577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Figure-STM32F103C8T6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3" name="Google Shape;36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47436" y="2749837"/>
            <a:ext cx="1079905" cy="58488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3"/>
          <p:cNvSpPr txBox="1"/>
          <p:nvPr/>
        </p:nvSpPr>
        <p:spPr>
          <a:xfrm>
            <a:off x="8631257" y="3373176"/>
            <a:ext cx="1312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Figure-ATmega328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5" name="Google Shape;36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33741" y="2668401"/>
            <a:ext cx="1132216" cy="6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/>
          <p:nvPr/>
        </p:nvSpPr>
        <p:spPr>
          <a:xfrm>
            <a:off x="10143717" y="3373176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PIC16F877A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7" name="Google Shape;36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1956" y="2809756"/>
            <a:ext cx="850643" cy="66631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3"/>
          <p:cNvSpPr txBox="1"/>
          <p:nvPr/>
        </p:nvSpPr>
        <p:spPr>
          <a:xfrm>
            <a:off x="7071147" y="3474776"/>
            <a:ext cx="1312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Attiny85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62199" y="4132810"/>
            <a:ext cx="1210748" cy="6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3"/>
          <p:cNvSpPr txBox="1"/>
          <p:nvPr/>
        </p:nvSpPr>
        <p:spPr>
          <a:xfrm>
            <a:off x="8711444" y="4795577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MSP430G2452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1" name="Google Shape;371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37150" y="4115948"/>
            <a:ext cx="1210753" cy="5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10186387" y="4661028"/>
            <a:ext cx="1312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ESP8266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3" name="Google Shape;373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4841" y="4213716"/>
            <a:ext cx="850643" cy="6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 txBox="1"/>
          <p:nvPr/>
        </p:nvSpPr>
        <p:spPr>
          <a:xfrm>
            <a:off x="7004032" y="4864229"/>
            <a:ext cx="1312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ESP32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71796" y="5432916"/>
            <a:ext cx="850643" cy="6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3"/>
          <p:cNvSpPr txBox="1"/>
          <p:nvPr/>
        </p:nvSpPr>
        <p:spPr>
          <a:xfrm>
            <a:off x="10216075" y="5981828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ATMEGA32U4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7" name="Google Shape;377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374420" y="5372030"/>
            <a:ext cx="995573" cy="584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3"/>
          <p:cNvSpPr txBox="1"/>
          <p:nvPr/>
        </p:nvSpPr>
        <p:spPr>
          <a:xfrm>
            <a:off x="8540988" y="6083428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ATMEGA32U4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79" name="Google Shape;379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12244" y="5402988"/>
            <a:ext cx="1059477" cy="72615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3"/>
          <p:cNvSpPr txBox="1"/>
          <p:nvPr/>
        </p:nvSpPr>
        <p:spPr>
          <a:xfrm>
            <a:off x="7098788" y="6083428"/>
            <a:ext cx="1312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933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Figure- NXP LPC1768</a:t>
            </a:r>
            <a:endParaRPr sz="933"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151696" y="6215334"/>
            <a:ext cx="850800" cy="66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lnSpc>
                <a:spcPct val="115000"/>
              </a:lnSpc>
              <a:spcAft>
                <a:spcPts val="1600"/>
              </a:spcAft>
              <a:buClr>
                <a:srgbClr val="000000"/>
              </a:buClr>
            </a:pPr>
            <a:r>
              <a:rPr lang="en" sz="1200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t>Ref: [3]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82" name="Google Shape;382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9701" y="92701"/>
            <a:ext cx="1151900" cy="11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/>
          <p:nvPr/>
        </p:nvSpPr>
        <p:spPr>
          <a:xfrm>
            <a:off x="7028333" y="1560657"/>
            <a:ext cx="1861600" cy="1154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9A0C22-5340-4198-8FCE-EAE5AE1FCB8E}"/>
              </a:ext>
            </a:extLst>
          </p:cNvPr>
          <p:cNvSpPr txBox="1"/>
          <p:nvPr/>
        </p:nvSpPr>
        <p:spPr>
          <a:xfrm>
            <a:off x="2378268" y="63730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923600" y="4917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sz="3493" b="1">
                <a:latin typeface="Cambria"/>
                <a:ea typeface="Cambria"/>
                <a:cs typeface="Cambria"/>
                <a:sym typeface="Cambria"/>
              </a:rPr>
              <a:t>   Microcontroller Evolution</a:t>
            </a:r>
            <a:endParaRPr sz="3493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89" name="Google Shape;389;p3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680400" cy="14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Clr>
                <a:srgbClr val="434343"/>
              </a:buClr>
              <a:buFont typeface="Cambria"/>
              <a:buChar char="●"/>
            </a:pPr>
            <a:r>
              <a:rPr lang="en" sz="24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Microcontroller follow the main semiconductor technology trend</a:t>
            </a:r>
            <a:endParaRPr sz="24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90" name="Google Shape;3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9" y="2910967"/>
            <a:ext cx="5951856" cy="2516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033" y="878000"/>
            <a:ext cx="5113107" cy="346223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4"/>
          <p:cNvSpPr txBox="1">
            <a:spLocks noGrp="1"/>
          </p:cNvSpPr>
          <p:nvPr>
            <p:ph type="body" idx="1"/>
          </p:nvPr>
        </p:nvSpPr>
        <p:spPr>
          <a:xfrm>
            <a:off x="6625716" y="4783700"/>
            <a:ext cx="5485600" cy="147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" sz="2267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The key requirements today</a:t>
            </a:r>
            <a:endParaRPr sz="2267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219170" indent="-448722">
              <a:spcBef>
                <a:spcPts val="1600"/>
              </a:spcBef>
              <a:buClr>
                <a:schemeClr val="accent4"/>
              </a:buClr>
              <a:buSzPts val="1700"/>
              <a:buFont typeface="Cambria"/>
              <a:buChar char="●"/>
            </a:pPr>
            <a:r>
              <a:rPr lang="en" sz="2267" b="1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low power consumption</a:t>
            </a:r>
            <a:endParaRPr sz="2267" b="1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219170" indent="-448722">
              <a:buClr>
                <a:schemeClr val="accent4"/>
              </a:buClr>
              <a:buSzPts val="1700"/>
              <a:buFont typeface="Cambria"/>
              <a:buChar char="●"/>
            </a:pPr>
            <a:r>
              <a:rPr lang="en" sz="2267" b="1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high integration density</a:t>
            </a:r>
            <a:endParaRPr sz="2267" b="1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3" name="Google Shape;393;p34"/>
          <p:cNvSpPr txBox="1"/>
          <p:nvPr/>
        </p:nvSpPr>
        <p:spPr>
          <a:xfrm>
            <a:off x="7812000" y="4340233"/>
            <a:ext cx="2715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Figure-MCU Evolution[9]</a:t>
            </a:r>
            <a:endParaRPr sz="14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4" name="Google Shape;394;p34"/>
          <p:cNvSpPr txBox="1"/>
          <p:nvPr/>
        </p:nvSpPr>
        <p:spPr>
          <a:xfrm>
            <a:off x="1898200" y="5427900"/>
            <a:ext cx="2715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Figure-MCU Evolution [8]</a:t>
            </a:r>
            <a:endParaRPr sz="14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95" name="Google Shape;395;p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96" name="Google Shape;396;p34"/>
          <p:cNvCxnSpPr>
            <a:stCxn id="397" idx="2"/>
          </p:cNvCxnSpPr>
          <p:nvPr/>
        </p:nvCxnSpPr>
        <p:spPr>
          <a:xfrm>
            <a:off x="8999100" y="1144743"/>
            <a:ext cx="1029600" cy="1577600"/>
          </a:xfrm>
          <a:prstGeom prst="straightConnector1">
            <a:avLst/>
          </a:prstGeom>
          <a:noFill/>
          <a:ln w="9525" cap="flat" cmpd="sng">
            <a:solidFill>
              <a:srgbClr val="EE221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34"/>
          <p:cNvSpPr/>
          <p:nvPr/>
        </p:nvSpPr>
        <p:spPr>
          <a:xfrm>
            <a:off x="8172000" y="593367"/>
            <a:ext cx="1654200" cy="551376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b="1" kern="0">
                <a:solidFill>
                  <a:srgbClr val="FF9900"/>
                </a:solidFill>
                <a:latin typeface="Arial"/>
                <a:cs typeface="Arial"/>
                <a:sym typeface="Arial"/>
              </a:rPr>
              <a:t>Launched     2007</a:t>
            </a:r>
            <a:endParaRPr sz="1867" b="1" kern="0">
              <a:solidFill>
                <a:srgbClr val="FF99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98" name="Google Shape;3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01" y="7301"/>
            <a:ext cx="1135700" cy="1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 rot="2175482">
            <a:off x="9854243" y="2632401"/>
            <a:ext cx="1468324" cy="533504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EEFF41"/>
              </a:solidFill>
              <a:highlight>
                <a:srgbClr val="FFFF00"/>
              </a:highlight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F5DDF-31C9-48E7-A363-4161E7733053}"/>
              </a:ext>
            </a:extLst>
          </p:cNvPr>
          <p:cNvSpPr txBox="1"/>
          <p:nvPr/>
        </p:nvSpPr>
        <p:spPr>
          <a:xfrm>
            <a:off x="362857" y="64371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05" name="Google Shape;4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44" y="2501800"/>
            <a:ext cx="3704657" cy="295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4567" y="1783801"/>
            <a:ext cx="8412924" cy="361323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5"/>
          <p:cNvSpPr txBox="1">
            <a:spLocks noGrp="1"/>
          </p:cNvSpPr>
          <p:nvPr>
            <p:ph type="title" idx="4294967295"/>
          </p:nvPr>
        </p:nvSpPr>
        <p:spPr>
          <a:xfrm>
            <a:off x="1183600" y="474233"/>
            <a:ext cx="11653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>
              <a:buSzPts val="990"/>
            </a:pPr>
            <a:r>
              <a:rPr lang="en" sz="3227" b="1">
                <a:solidFill>
                  <a:srgbClr val="134F5C"/>
                </a:solidFill>
                <a:latin typeface="Cambria"/>
                <a:ea typeface="Cambria"/>
                <a:cs typeface="Cambria"/>
                <a:sym typeface="Cambria"/>
              </a:rPr>
              <a:t> Architecture of ARM Processor</a:t>
            </a:r>
            <a:endParaRPr sz="3227" b="1">
              <a:solidFill>
                <a:srgbClr val="134F5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8" name="Google Shape;408;p35"/>
          <p:cNvSpPr txBox="1"/>
          <p:nvPr/>
        </p:nvSpPr>
        <p:spPr>
          <a:xfrm>
            <a:off x="-338119" y="5745634"/>
            <a:ext cx="4693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Figure-Block diagram of ARM processor</a:t>
            </a:r>
            <a:endParaRPr sz="14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5403232" y="5635867"/>
            <a:ext cx="50956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Figure-Organization of STM32L4 ARM Cortex-M4 processor</a:t>
            </a:r>
            <a:endParaRPr sz="14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10" name="Google Shape;4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134" y="189767"/>
            <a:ext cx="1332533" cy="13325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3D54F-F652-4974-BC70-CA72733028B4}"/>
              </a:ext>
            </a:extLst>
          </p:cNvPr>
          <p:cNvSpPr txBox="1"/>
          <p:nvPr/>
        </p:nvSpPr>
        <p:spPr>
          <a:xfrm>
            <a:off x="3339418" y="64086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16" name="Google Shape;4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08984" y="174817"/>
            <a:ext cx="6003568" cy="750446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6"/>
          <p:cNvSpPr txBox="1">
            <a:spLocks noGrp="1"/>
          </p:cNvSpPr>
          <p:nvPr>
            <p:ph type="title" idx="4294967295"/>
          </p:nvPr>
        </p:nvSpPr>
        <p:spPr>
          <a:xfrm>
            <a:off x="1183600" y="271033"/>
            <a:ext cx="11653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>
              <a:buSzPts val="990"/>
            </a:pPr>
            <a:r>
              <a:rPr lang="en" sz="3227" b="1">
                <a:solidFill>
                  <a:srgbClr val="134F5C"/>
                </a:solidFill>
                <a:latin typeface="Cambria"/>
                <a:ea typeface="Cambria"/>
                <a:cs typeface="Cambria"/>
                <a:sym typeface="Cambria"/>
              </a:rPr>
              <a:t> Architecture of ARM Processor - STM32 Microcontroller</a:t>
            </a:r>
            <a:endParaRPr sz="3227" b="1">
              <a:solidFill>
                <a:srgbClr val="134F5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8" name="Google Shape;418;p36"/>
          <p:cNvSpPr txBox="1"/>
          <p:nvPr/>
        </p:nvSpPr>
        <p:spPr>
          <a:xfrm>
            <a:off x="9261399" y="3476652"/>
            <a:ext cx="2460800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Figure-Block diagram of STM32 microcontroller</a:t>
            </a:r>
            <a:endParaRPr sz="14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19" name="Google Shape;4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34" y="88167"/>
            <a:ext cx="1332533" cy="133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923600" y="288567"/>
            <a:ext cx="1288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sz="3467" b="1">
                <a:latin typeface="Cambria"/>
                <a:ea typeface="Cambria"/>
                <a:cs typeface="Cambria"/>
                <a:sym typeface="Cambria"/>
              </a:rPr>
              <a:t>    Motivation</a:t>
            </a:r>
            <a:endParaRPr sz="3467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2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836" y="1675468"/>
            <a:ext cx="895347" cy="86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053" y="3761755"/>
            <a:ext cx="895345" cy="86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5336" y="1736433"/>
            <a:ext cx="714507" cy="87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767" y="4817369"/>
            <a:ext cx="2641895" cy="7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7420" y="3632162"/>
            <a:ext cx="1124985" cy="112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 rotWithShape="1">
          <a:blip r:embed="rId8">
            <a:alphaModFix/>
          </a:blip>
          <a:srcRect l="11140" t="11745" r="10069" b="21747"/>
          <a:stretch/>
        </p:blipFill>
        <p:spPr>
          <a:xfrm>
            <a:off x="3254220" y="5519576"/>
            <a:ext cx="1982571" cy="11214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9"/>
          <p:cNvCxnSpPr/>
          <p:nvPr/>
        </p:nvCxnSpPr>
        <p:spPr>
          <a:xfrm>
            <a:off x="2931559" y="2492205"/>
            <a:ext cx="2807200" cy="1313600"/>
          </a:xfrm>
          <a:prstGeom prst="straightConnector1">
            <a:avLst/>
          </a:prstGeom>
          <a:noFill/>
          <a:ln w="28575" cap="flat" cmpd="sng">
            <a:solidFill>
              <a:srgbClr val="21212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9"/>
          <p:cNvCxnSpPr>
            <a:stCxn id="91" idx="3"/>
            <a:endCxn id="94" idx="1"/>
          </p:cNvCxnSpPr>
          <p:nvPr/>
        </p:nvCxnSpPr>
        <p:spPr>
          <a:xfrm>
            <a:off x="2416399" y="4196133"/>
            <a:ext cx="3141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19"/>
          <p:cNvCxnSpPr>
            <a:stCxn id="95" idx="0"/>
          </p:cNvCxnSpPr>
          <p:nvPr/>
        </p:nvCxnSpPr>
        <p:spPr>
          <a:xfrm rot="10800000" flipH="1">
            <a:off x="4245505" y="4620776"/>
            <a:ext cx="1475600" cy="898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19"/>
          <p:cNvCxnSpPr>
            <a:stCxn id="100" idx="2"/>
            <a:endCxn id="94" idx="0"/>
          </p:cNvCxnSpPr>
          <p:nvPr/>
        </p:nvCxnSpPr>
        <p:spPr>
          <a:xfrm flipH="1">
            <a:off x="6119912" y="1693761"/>
            <a:ext cx="10800" cy="1938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>
            <a:stCxn id="94" idx="3"/>
          </p:cNvCxnSpPr>
          <p:nvPr/>
        </p:nvCxnSpPr>
        <p:spPr>
          <a:xfrm rot="10800000" flipH="1">
            <a:off x="6682404" y="4192128"/>
            <a:ext cx="1542400" cy="4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2" name="Google Shape;10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24576" y="2938339"/>
            <a:ext cx="3140856" cy="243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734" y="100968"/>
            <a:ext cx="1313601" cy="131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/>
          <p:nvPr/>
        </p:nvSpPr>
        <p:spPr>
          <a:xfrm>
            <a:off x="5387533" y="963600"/>
            <a:ext cx="1542400" cy="71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420933" y="1052800"/>
            <a:ext cx="14756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  <a:buSzPts val="1100"/>
            </a:pPr>
            <a:r>
              <a:rPr lang="en" sz="1867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Jul 3, 2022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025200" y="186967"/>
            <a:ext cx="12884800" cy="943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SzPts val="990"/>
            </a:pPr>
            <a:r>
              <a:rPr lang="en" sz="3467" b="1">
                <a:latin typeface="Cambria"/>
                <a:ea typeface="Cambria"/>
                <a:cs typeface="Cambria"/>
                <a:sym typeface="Cambria"/>
              </a:rPr>
              <a:t>     Recent Market Trend</a:t>
            </a:r>
            <a:endParaRPr sz="3467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3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l="24884" t="23056" r="24894" b="28484"/>
          <a:stretch/>
        </p:blipFill>
        <p:spPr>
          <a:xfrm>
            <a:off x="3924900" y="1487567"/>
            <a:ext cx="1467835" cy="147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l="10882" r="12641"/>
          <a:stretch/>
        </p:blipFill>
        <p:spPr>
          <a:xfrm>
            <a:off x="6657200" y="1231767"/>
            <a:ext cx="2505101" cy="179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5">
            <a:alphaModFix/>
          </a:blip>
          <a:srcRect l="15032" t="5851" r="14821" b="10904"/>
          <a:stretch/>
        </p:blipFill>
        <p:spPr>
          <a:xfrm>
            <a:off x="1160301" y="1487567"/>
            <a:ext cx="1875367" cy="1629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6">
            <a:alphaModFix/>
          </a:blip>
          <a:srcRect l="26861" t="11744" r="26842" b="9540"/>
          <a:stretch/>
        </p:blipFill>
        <p:spPr>
          <a:xfrm>
            <a:off x="1498253" y="3931933"/>
            <a:ext cx="1204480" cy="115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032" y="4279565"/>
            <a:ext cx="2318067" cy="231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5223" y="3846767"/>
            <a:ext cx="4605077" cy="259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 rot="3528697">
            <a:off x="2889212" y="4422694"/>
            <a:ext cx="909909" cy="52657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 rot="5399270">
            <a:off x="9007785" y="2132279"/>
            <a:ext cx="1883200" cy="1211200"/>
          </a:xfrm>
          <a:prstGeom prst="bentArrow">
            <a:avLst>
              <a:gd name="adj1" fmla="val 16011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801" y="154368"/>
            <a:ext cx="1051201" cy="105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42C84B-BD56-4B22-90D8-B4479A53C736}"/>
              </a:ext>
            </a:extLst>
          </p:cNvPr>
          <p:cNvSpPr txBox="1"/>
          <p:nvPr/>
        </p:nvSpPr>
        <p:spPr>
          <a:xfrm>
            <a:off x="362857" y="64371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923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b="1">
                <a:solidFill>
                  <a:srgbClr val="351C75"/>
                </a:solidFill>
                <a:latin typeface="Cambria"/>
                <a:ea typeface="Cambria"/>
                <a:cs typeface="Cambria"/>
                <a:sym typeface="Cambria"/>
              </a:rPr>
              <a:t> Recent Market Trend</a:t>
            </a:r>
            <a:endParaRPr b="1">
              <a:solidFill>
                <a:srgbClr val="351C7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4600800" cy="13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/>
          <a:p>
            <a:pPr indent="-398770">
              <a:spcBef>
                <a:spcPts val="1333"/>
              </a:spcBef>
              <a:buClr>
                <a:srgbClr val="434343"/>
              </a:buClr>
              <a:buSzPct val="100000"/>
              <a:buFont typeface="Cambria"/>
              <a:buChar char="●"/>
            </a:pPr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The latest processors are improving every aspect of performance and efficiency. </a:t>
            </a:r>
            <a:endParaRPr sz="16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03859">
              <a:spcBef>
                <a:spcPts val="1600"/>
              </a:spcBef>
              <a:buClr>
                <a:srgbClr val="434343"/>
              </a:buClr>
              <a:buSzPct val="105416"/>
              <a:buFont typeface="Cambria"/>
              <a:buChar char="●"/>
            </a:pPr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As much as they are getting faster, they are also more energy-efficient and reliable.</a:t>
            </a:r>
            <a:endParaRPr sz="16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033" y="3860733"/>
            <a:ext cx="3780600" cy="212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34" y="3821667"/>
            <a:ext cx="4040100" cy="22877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66783" y="6059341"/>
            <a:ext cx="4086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Figure-Processor Market in NA[2]</a:t>
            </a:r>
            <a:endParaRPr sz="1067" kern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4737533" y="6104133"/>
            <a:ext cx="3352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Figure-Processor Market in China [3]</a:t>
            </a:r>
            <a:endParaRPr sz="1067" kern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4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67" y="3712467"/>
            <a:ext cx="4086000" cy="2391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8590567" y="6104133"/>
            <a:ext cx="27152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Figure-MCU Market in US[4]</a:t>
            </a:r>
            <a:endParaRPr sz="1067" kern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9150" y="288567"/>
            <a:ext cx="4061084" cy="2121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8254884" y="2425833"/>
            <a:ext cx="346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Figure-Global Market of MCU [5]</a:t>
            </a:r>
            <a:endParaRPr sz="10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600" y="357567"/>
            <a:ext cx="731600" cy="7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923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b="1">
                <a:solidFill>
                  <a:srgbClr val="351C75"/>
                </a:solidFill>
                <a:latin typeface="Cambria"/>
                <a:ea typeface="Cambria"/>
                <a:cs typeface="Cambria"/>
                <a:sym typeface="Cambria"/>
              </a:rPr>
              <a:t> Recent Market Trend</a:t>
            </a:r>
            <a:endParaRPr b="1">
              <a:solidFill>
                <a:srgbClr val="351C7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415600" y="1231833"/>
            <a:ext cx="4600800" cy="139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/>
          <a:p>
            <a:pPr indent="-398770">
              <a:spcBef>
                <a:spcPts val="1333"/>
              </a:spcBef>
              <a:buClr>
                <a:srgbClr val="434343"/>
              </a:buClr>
              <a:buSzPct val="100000"/>
              <a:buFont typeface="Cambria"/>
              <a:buChar char="●"/>
            </a:pPr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The latest processors are improving every aspect of performance and efficiency. </a:t>
            </a:r>
            <a:endParaRPr sz="16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03859">
              <a:spcBef>
                <a:spcPts val="1600"/>
              </a:spcBef>
              <a:buClr>
                <a:srgbClr val="434343"/>
              </a:buClr>
              <a:buSzPct val="105416"/>
              <a:buFont typeface="Cambria"/>
              <a:buChar char="●"/>
            </a:pPr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As much as they are getting faster, they are also more energy-efficient and reliable.</a:t>
            </a:r>
            <a:endParaRPr sz="16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033" y="3860733"/>
            <a:ext cx="3780600" cy="212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34" y="3821667"/>
            <a:ext cx="4040100" cy="228776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266783" y="6059341"/>
            <a:ext cx="40860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Figure-Processor Market in NA[2]</a:t>
            </a:r>
            <a:endParaRPr sz="1067" kern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737533" y="6104133"/>
            <a:ext cx="3352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Figure-Processor Market in China [3]</a:t>
            </a:r>
            <a:endParaRPr sz="1067" kern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5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167" y="3712467"/>
            <a:ext cx="4086000" cy="239166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8590567" y="6104133"/>
            <a:ext cx="27152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595959"/>
                </a:solidFill>
                <a:latin typeface="Cambria"/>
                <a:ea typeface="Cambria"/>
                <a:cs typeface="Cambria"/>
                <a:sym typeface="Cambria"/>
              </a:rPr>
              <a:t>Figure-MCU Market in US[4]</a:t>
            </a:r>
            <a:endParaRPr sz="1067" kern="0">
              <a:solidFill>
                <a:srgbClr val="59595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9150" y="288567"/>
            <a:ext cx="4061084" cy="212146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8254884" y="2425833"/>
            <a:ext cx="34696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0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Figure-Global Market of MCU [5]</a:t>
            </a:r>
            <a:endParaRPr sz="10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827733" y="4419200"/>
            <a:ext cx="241600" cy="253600"/>
          </a:xfrm>
          <a:prstGeom prst="ellipse">
            <a:avLst/>
          </a:prstGeom>
          <a:noFill/>
          <a:ln w="19050" cap="flat" cmpd="sng">
            <a:solidFill>
              <a:srgbClr val="EE22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109933" y="2947867"/>
            <a:ext cx="176400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b="1" kern="0">
                <a:solidFill>
                  <a:srgbClr val="EE2214"/>
                </a:solidFill>
                <a:latin typeface="Arial"/>
                <a:cs typeface="Arial"/>
                <a:sym typeface="Arial"/>
              </a:rPr>
              <a:t>12.43 B</a:t>
            </a:r>
            <a:endParaRPr sz="2667" b="1" kern="0">
              <a:solidFill>
                <a:srgbClr val="EE2214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4" name="Google Shape;154;p22"/>
          <p:cNvCxnSpPr>
            <a:endCxn id="153" idx="2"/>
          </p:cNvCxnSpPr>
          <p:nvPr/>
        </p:nvCxnSpPr>
        <p:spPr>
          <a:xfrm flipV="1">
            <a:off x="958733" y="3604481"/>
            <a:ext cx="33200" cy="821786"/>
          </a:xfrm>
          <a:prstGeom prst="straightConnector1">
            <a:avLst/>
          </a:prstGeom>
          <a:noFill/>
          <a:ln w="19050" cap="flat" cmpd="sng">
            <a:solidFill>
              <a:srgbClr val="EE221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22"/>
          <p:cNvSpPr/>
          <p:nvPr/>
        </p:nvSpPr>
        <p:spPr>
          <a:xfrm>
            <a:off x="11084567" y="848967"/>
            <a:ext cx="932000" cy="896400"/>
          </a:xfrm>
          <a:prstGeom prst="ellipse">
            <a:avLst/>
          </a:prstGeom>
          <a:noFill/>
          <a:ln w="19050" cap="flat" cmpd="sng">
            <a:solidFill>
              <a:srgbClr val="EE22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6" name="Google Shape;156;p22"/>
          <p:cNvCxnSpPr>
            <a:stCxn id="155" idx="2"/>
            <a:endCxn id="157" idx="3"/>
          </p:cNvCxnSpPr>
          <p:nvPr/>
        </p:nvCxnSpPr>
        <p:spPr>
          <a:xfrm flipH="1" flipV="1">
            <a:off x="7318733" y="880573"/>
            <a:ext cx="3765834" cy="416594"/>
          </a:xfrm>
          <a:prstGeom prst="straightConnector1">
            <a:avLst/>
          </a:prstGeom>
          <a:noFill/>
          <a:ln w="19050" cap="flat" cmpd="sng">
            <a:solidFill>
              <a:srgbClr val="EE221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2"/>
          <p:cNvSpPr txBox="1"/>
          <p:nvPr/>
        </p:nvSpPr>
        <p:spPr>
          <a:xfrm>
            <a:off x="6009533" y="593367"/>
            <a:ext cx="13092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EE2214"/>
                </a:solidFill>
                <a:latin typeface="Arial"/>
                <a:cs typeface="Arial"/>
                <a:sym typeface="Arial"/>
              </a:rPr>
              <a:t>18.5 B</a:t>
            </a:r>
            <a:endParaRPr sz="2133" b="1" kern="0">
              <a:solidFill>
                <a:srgbClr val="EE221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10973700" y="4424667"/>
            <a:ext cx="930000" cy="896400"/>
          </a:xfrm>
          <a:prstGeom prst="ellipse">
            <a:avLst/>
          </a:prstGeom>
          <a:noFill/>
          <a:ln w="19050" cap="flat" cmpd="sng">
            <a:solidFill>
              <a:srgbClr val="EE22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59" name="Google Shape;159;p22"/>
          <p:cNvCxnSpPr>
            <a:stCxn id="158" idx="1"/>
            <a:endCxn id="160" idx="2"/>
          </p:cNvCxnSpPr>
          <p:nvPr/>
        </p:nvCxnSpPr>
        <p:spPr>
          <a:xfrm flipH="1" flipV="1">
            <a:off x="10247667" y="3426446"/>
            <a:ext cx="862228" cy="1129496"/>
          </a:xfrm>
          <a:prstGeom prst="straightConnector1">
            <a:avLst/>
          </a:prstGeom>
          <a:noFill/>
          <a:ln w="19050" cap="flat" cmpd="sng">
            <a:solidFill>
              <a:srgbClr val="EE221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" name="Google Shape;160;p22"/>
          <p:cNvSpPr txBox="1"/>
          <p:nvPr/>
        </p:nvSpPr>
        <p:spPr>
          <a:xfrm>
            <a:off x="9593067" y="2852034"/>
            <a:ext cx="13092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EE2214"/>
                </a:solidFill>
                <a:latin typeface="Arial"/>
                <a:cs typeface="Arial"/>
                <a:sym typeface="Arial"/>
              </a:rPr>
              <a:t>9.0%</a:t>
            </a:r>
            <a:endParaRPr sz="2133" b="1" kern="0">
              <a:solidFill>
                <a:srgbClr val="EE221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/>
          <p:nvPr/>
        </p:nvSpPr>
        <p:spPr>
          <a:xfrm>
            <a:off x="8306936" y="4684003"/>
            <a:ext cx="241600" cy="253600"/>
          </a:xfrm>
          <a:prstGeom prst="ellipse">
            <a:avLst/>
          </a:prstGeom>
          <a:noFill/>
          <a:ln w="19050" cap="flat" cmpd="sng">
            <a:solidFill>
              <a:srgbClr val="EE22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62" name="Google Shape;162;p22"/>
          <p:cNvCxnSpPr>
            <a:stCxn id="161" idx="0"/>
            <a:endCxn id="163" idx="2"/>
          </p:cNvCxnSpPr>
          <p:nvPr/>
        </p:nvCxnSpPr>
        <p:spPr>
          <a:xfrm flipH="1" flipV="1">
            <a:off x="7884400" y="3434579"/>
            <a:ext cx="543336" cy="1249424"/>
          </a:xfrm>
          <a:prstGeom prst="straightConnector1">
            <a:avLst/>
          </a:prstGeom>
          <a:noFill/>
          <a:ln w="19050" cap="flat" cmpd="sng">
            <a:solidFill>
              <a:srgbClr val="EE221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22"/>
          <p:cNvSpPr txBox="1"/>
          <p:nvPr/>
        </p:nvSpPr>
        <p:spPr>
          <a:xfrm>
            <a:off x="7144600" y="2860167"/>
            <a:ext cx="14796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133" b="1" kern="0">
                <a:solidFill>
                  <a:srgbClr val="EE2214"/>
                </a:solidFill>
                <a:latin typeface="Arial"/>
                <a:cs typeface="Arial"/>
                <a:sym typeface="Arial"/>
              </a:rPr>
              <a:t>3.8 B</a:t>
            </a:r>
            <a:endParaRPr sz="2133" b="1" kern="0">
              <a:solidFill>
                <a:srgbClr val="EE2214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600" y="357567"/>
            <a:ext cx="731600" cy="7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164567" y="0"/>
            <a:ext cx="11360800" cy="129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algn="ctr"/>
            <a:r>
              <a:rPr lang="en" sz="3467" b="1">
                <a:solidFill>
                  <a:srgbClr val="134F5C"/>
                </a:solidFill>
                <a:latin typeface="Cambria"/>
                <a:ea typeface="Cambria"/>
                <a:cs typeface="Cambria"/>
                <a:sym typeface="Cambria"/>
              </a:rPr>
              <a:t>Where we don’t use ARM processor?</a:t>
            </a:r>
            <a:endParaRPr sz="3467" b="1">
              <a:solidFill>
                <a:srgbClr val="134F5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67" y="1449100"/>
            <a:ext cx="4806599" cy="3046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3434" y="1294277"/>
            <a:ext cx="3885375" cy="23311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6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1934" y="4645701"/>
            <a:ext cx="3384369" cy="1895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0201" y="4696967"/>
            <a:ext cx="1792700" cy="17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600" y="4770351"/>
            <a:ext cx="2364000" cy="164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233" y="1942400"/>
            <a:ext cx="2807331" cy="392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ACF55C-2177-4C16-9E1C-9DA51A83CD96}"/>
              </a:ext>
            </a:extLst>
          </p:cNvPr>
          <p:cNvSpPr txBox="1"/>
          <p:nvPr/>
        </p:nvSpPr>
        <p:spPr>
          <a:xfrm>
            <a:off x="5472271" y="641627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7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 idx="4294967295"/>
          </p:nvPr>
        </p:nvSpPr>
        <p:spPr>
          <a:xfrm>
            <a:off x="1183600" y="474233"/>
            <a:ext cx="11653600" cy="76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>
              <a:buSzPts val="990"/>
            </a:pPr>
            <a:r>
              <a:rPr lang="en" sz="3227" b="1">
                <a:solidFill>
                  <a:srgbClr val="134F5C"/>
                </a:solidFill>
                <a:latin typeface="Cambria"/>
                <a:ea typeface="Cambria"/>
                <a:cs typeface="Cambria"/>
                <a:sym typeface="Cambria"/>
              </a:rPr>
              <a:t> Advantages of ARM Processor over Microprocessors</a:t>
            </a:r>
            <a:endParaRPr sz="3227" b="1">
              <a:solidFill>
                <a:srgbClr val="134F5C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01" y="1356967"/>
            <a:ext cx="6638833" cy="373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868" y="1367167"/>
            <a:ext cx="5216233" cy="385473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756200" y="6171867"/>
            <a:ext cx="90284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Availability of Development Tools</a:t>
            </a:r>
            <a:endParaRPr sz="1600" b="1" ker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756200" y="5765467"/>
            <a:ext cx="90284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Efficiency and Performance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9405434" y="3147101"/>
            <a:ext cx="316701" cy="316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r>
              <a:rPr sz="1867" kern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BFBFBF"/>
                    </a:gs>
                    <a:gs pos="100000">
                      <a:srgbClr val="737373"/>
                    </a:gs>
                  </a:gsLst>
                  <a:lin ang="5400012" scaled="0"/>
                </a:gradFill>
                <a:latin typeface="Georgia"/>
                <a:cs typeface="Arial"/>
                <a:sym typeface="Arial"/>
              </a:rPr>
              <a:t>VS</a:t>
            </a: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00" y="5831500"/>
            <a:ext cx="316699" cy="3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00" y="6237900"/>
            <a:ext cx="316699" cy="3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2903034" y="3147101"/>
            <a:ext cx="316701" cy="3167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r>
              <a:rPr sz="1867" kern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BFBFBF"/>
                    </a:gs>
                    <a:gs pos="100000">
                      <a:srgbClr val="737373"/>
                    </a:gs>
                  </a:gsLst>
                  <a:lin ang="5400012" scaled="0"/>
                </a:gradFill>
                <a:latin typeface="Georgia"/>
                <a:cs typeface="Arial"/>
                <a:sym typeface="Arial"/>
              </a:rPr>
              <a:t>VS</a:t>
            </a: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00" y="219867"/>
            <a:ext cx="1205533" cy="120553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6750600" y="5765467"/>
            <a:ext cx="90284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Industry Standard</a:t>
            </a:r>
            <a:endParaRPr sz="1600" b="1" ker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6753167" y="6164033"/>
            <a:ext cx="9028400" cy="52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just" defTabSz="1219170">
              <a:lnSpc>
                <a:spcPct val="115000"/>
              </a:lnSpc>
              <a:buClr>
                <a:srgbClr val="000000"/>
              </a:buClr>
            </a:pPr>
            <a:r>
              <a:rPr lang="en" sz="1600" b="1" ker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Register-Level Programming</a:t>
            </a:r>
            <a:endParaRPr sz="1600" b="1" kern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000" y="5831500"/>
            <a:ext cx="316699" cy="31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000" y="6237900"/>
            <a:ext cx="316699" cy="31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909815" y="5091300"/>
            <a:ext cx="4693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Figure-Architecture of CISC and RISC processor</a:t>
            </a:r>
            <a:endParaRPr sz="14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7467591" y="5156084"/>
            <a:ext cx="39136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Figure-Block diagram of MCU and MPU</a:t>
            </a:r>
            <a:endParaRPr sz="14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4F88A-3DC8-4FE1-A906-4CDF76F72264}"/>
              </a:ext>
            </a:extLst>
          </p:cNvPr>
          <p:cNvSpPr txBox="1"/>
          <p:nvPr/>
        </p:nvSpPr>
        <p:spPr>
          <a:xfrm>
            <a:off x="9722135" y="64074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>
            <a:spLocks noGrp="1"/>
          </p:cNvSpPr>
          <p:nvPr>
            <p:ph type="title"/>
          </p:nvPr>
        </p:nvSpPr>
        <p:spPr>
          <a:xfrm>
            <a:off x="415600" y="104533"/>
            <a:ext cx="11360800" cy="104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SzPts val="990"/>
            </a:pPr>
            <a:r>
              <a:rPr lang="en" sz="4027" b="1">
                <a:solidFill>
                  <a:srgbClr val="B45F06"/>
                </a:solidFill>
                <a:latin typeface="Cambria"/>
                <a:ea typeface="Cambria"/>
                <a:cs typeface="Cambria"/>
                <a:sym typeface="Cambria"/>
              </a:rPr>
              <a:t> What is Microcontroller?</a:t>
            </a:r>
            <a:endParaRPr sz="4027" b="1">
              <a:solidFill>
                <a:srgbClr val="B45F06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634" y="1167767"/>
            <a:ext cx="7255833" cy="50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8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7527067" y="4537167"/>
            <a:ext cx="2284000" cy="200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3922551" y="6244033"/>
            <a:ext cx="39028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434343"/>
                </a:solidFill>
                <a:latin typeface="Arial"/>
                <a:cs typeface="Arial"/>
                <a:sym typeface="Arial"/>
              </a:rPr>
              <a:t>Figure-: Block diagram of a microcontroller</a:t>
            </a:r>
            <a:endParaRPr sz="1467" kern="0">
              <a:solidFill>
                <a:srgbClr val="43434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1D27B-0CB5-4C7D-A5CC-A8FD1317FC14}"/>
              </a:ext>
            </a:extLst>
          </p:cNvPr>
          <p:cNvSpPr txBox="1"/>
          <p:nvPr/>
        </p:nvSpPr>
        <p:spPr>
          <a:xfrm>
            <a:off x="362857" y="64371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24871">
            <a:off x="3680597" y="1071609"/>
            <a:ext cx="3018607" cy="244518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981633" y="4816334"/>
            <a:ext cx="5188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Industry Adoption</a:t>
            </a:r>
            <a:endParaRPr sz="2000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4" name="Google Shape;204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595959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9</a:t>
            </a:fld>
            <a:endParaRPr kern="0">
              <a:solidFill>
                <a:srgbClr val="595959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32" y="1472199"/>
            <a:ext cx="2058400" cy="20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 rotWithShape="1">
          <a:blip r:embed="rId5">
            <a:alphaModFix/>
          </a:blip>
          <a:srcRect r="22612" b="33682"/>
          <a:stretch/>
        </p:blipFill>
        <p:spPr>
          <a:xfrm>
            <a:off x="7381768" y="1117601"/>
            <a:ext cx="4321265" cy="2789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 rotWithShape="1">
          <a:blip r:embed="rId6">
            <a:alphaModFix/>
          </a:blip>
          <a:srcRect r="2257" b="19871"/>
          <a:stretch/>
        </p:blipFill>
        <p:spPr>
          <a:xfrm>
            <a:off x="7381768" y="4067466"/>
            <a:ext cx="4160033" cy="26684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>
            <a:spLocks noGrp="1"/>
          </p:cNvSpPr>
          <p:nvPr>
            <p:ph type="title" idx="4294967295"/>
          </p:nvPr>
        </p:nvSpPr>
        <p:spPr>
          <a:xfrm>
            <a:off x="1620000" y="278600"/>
            <a:ext cx="11268400" cy="119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2667" b="1">
                <a:latin typeface="Cambria"/>
                <a:ea typeface="Cambria"/>
                <a:cs typeface="Cambria"/>
                <a:sym typeface="Cambria"/>
              </a:rPr>
              <a:t>STM32 vs. Arduino: Choosing the Right Platform for Our Project's  Requirements</a:t>
            </a:r>
            <a:endParaRPr sz="2667"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2884668" y="2152233"/>
            <a:ext cx="538265" cy="272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 defTabSz="1219170">
              <a:buClr>
                <a:srgbClr val="000000"/>
              </a:buClr>
            </a:pPr>
            <a:r>
              <a:rPr sz="1867" kern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BFBFBF"/>
                    </a:gs>
                    <a:gs pos="100000">
                      <a:srgbClr val="737373"/>
                    </a:gs>
                  </a:gsLst>
                  <a:lin ang="5400012" scaled="0"/>
                </a:gradFill>
                <a:latin typeface="Georgia"/>
                <a:cs typeface="Arial"/>
                <a:sym typeface="Arial"/>
              </a:rPr>
              <a:t>VS</a:t>
            </a:r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767" y="203400"/>
            <a:ext cx="1193600" cy="1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981633" y="4317334"/>
            <a:ext cx="8809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Performance</a:t>
            </a:r>
            <a:endParaRPr sz="2000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981633" y="5333334"/>
            <a:ext cx="8809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Flexibility and Customization</a:t>
            </a:r>
            <a:endParaRPr sz="2000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981633" y="5841334"/>
            <a:ext cx="8809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Rich Peripheral Set</a:t>
            </a:r>
            <a:endParaRPr sz="2000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000" y="4275800"/>
            <a:ext cx="4064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000" y="4783800"/>
            <a:ext cx="4064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000" y="5291800"/>
            <a:ext cx="4064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000" y="5799800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1172272" y="3130684"/>
            <a:ext cx="46580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Figure:. Picture of STM32 mcu and arduino</a:t>
            </a:r>
            <a:endParaRPr sz="1467" kern="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4740833" y="4317334"/>
            <a:ext cx="8809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Extensive Ecosystem</a:t>
            </a:r>
            <a:endParaRPr sz="2000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4775200" y="4775200"/>
            <a:ext cx="4000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2000" kern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Scalability</a:t>
            </a:r>
            <a:endParaRPr sz="2000" kern="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1200" y="4275800"/>
            <a:ext cx="4064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01200" y="4783800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529D0A-CF50-4426-9A23-88CA21751EC4}"/>
              </a:ext>
            </a:extLst>
          </p:cNvPr>
          <p:cNvSpPr txBox="1"/>
          <p:nvPr/>
        </p:nvSpPr>
        <p:spPr>
          <a:xfrm>
            <a:off x="4597754" y="649821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Project 2022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3CA34-C6E2-49BA-ACFF-78ADEC0C28F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70D0EAE-52CD-493E-A174-3A7CD0E9C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B9AE35-8A31-4380-94A6-86E5DFCDD1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Beginning of the year procedures</Template>
  <TotalTime>4203</TotalTime>
  <Words>452</Words>
  <Application>Microsoft Office PowerPoint</Application>
  <PresentationFormat>Widescreen</PresentationFormat>
  <Paragraphs>111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</vt:lpstr>
      <vt:lpstr>Georgia</vt:lpstr>
      <vt:lpstr>Times New Roman</vt:lpstr>
      <vt:lpstr>Simple Light</vt:lpstr>
      <vt:lpstr>ARM: Global Market</vt:lpstr>
      <vt:lpstr>    Motivation</vt:lpstr>
      <vt:lpstr>     Recent Market Trend</vt:lpstr>
      <vt:lpstr> Recent Market Trend</vt:lpstr>
      <vt:lpstr> Recent Market Trend</vt:lpstr>
      <vt:lpstr>Where we don’t use ARM processor?</vt:lpstr>
      <vt:lpstr> Advantages of ARM Processor over Microprocessors</vt:lpstr>
      <vt:lpstr> What is Microcontroller?</vt:lpstr>
      <vt:lpstr>STM32 vs. Arduino: Choosing the Right Platform for Our Project's  Requirements</vt:lpstr>
      <vt:lpstr>     Vision</vt:lpstr>
      <vt:lpstr>     Categories of MCU</vt:lpstr>
      <vt:lpstr>     Categories of MCU</vt:lpstr>
      <vt:lpstr>   Microcontroller Evolution</vt:lpstr>
      <vt:lpstr> Architecture of ARM Processor</vt:lpstr>
      <vt:lpstr> Architecture of ARM Processor - STM32 Microcontroller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of the Year Procedures</dc:title>
  <dc:creator>Shamim</dc:creator>
  <cp:lastModifiedBy>Shamim</cp:lastModifiedBy>
  <cp:revision>80</cp:revision>
  <dcterms:created xsi:type="dcterms:W3CDTF">2024-03-11T15:10:33Z</dcterms:created>
  <dcterms:modified xsi:type="dcterms:W3CDTF">2025-03-24T07:24:24Z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